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4" r:id="rId4"/>
    <p:sldId id="288" r:id="rId5"/>
    <p:sldId id="258" r:id="rId6"/>
    <p:sldId id="276" r:id="rId7"/>
    <p:sldId id="280" r:id="rId8"/>
    <p:sldId id="283" r:id="rId9"/>
    <p:sldId id="279" r:id="rId10"/>
    <p:sldId id="286" r:id="rId11"/>
    <p:sldId id="265" r:id="rId12"/>
    <p:sldId id="261" r:id="rId13"/>
    <p:sldId id="262" r:id="rId14"/>
    <p:sldId id="287" r:id="rId15"/>
    <p:sldId id="264" r:id="rId16"/>
    <p:sldId id="278" r:id="rId17"/>
    <p:sldId id="271" r:id="rId18"/>
    <p:sldId id="272" r:id="rId19"/>
    <p:sldId id="277" r:id="rId20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4" autoAdjust="0"/>
    <p:restoredTop sz="94664" autoAdjust="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F7CCADB-5A20-40F7-B76D-AC67403A7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90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0CA417-E1BA-4DF9-8BB2-B5AE800DFDC8}" type="datetimeFigureOut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6125" cy="3416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5938"/>
            <a:ext cx="5486400" cy="4098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BC6768-7B7B-4FC6-AEB7-01A5489F6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12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E567A9-EAAD-487E-861E-76DC0BCBD38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035AF0-CF57-41D6-B49B-572E6AEB401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60D9F-7F25-4C86-BF0F-39B39E8F9C8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43F849-A709-4A82-8771-2849D324CE7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5B614-EE0A-4383-879C-F8D58F0C256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992E76-3BC5-43FE-8A40-FC6FB85BADF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442352-BAFD-4532-A726-41B634873C0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96BE81-60AD-4811-97D8-D8C87103F17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B93ECD-78CF-469B-9D05-4D067946205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5ECA0D-90E9-4787-9E94-5DC54668202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D0A9FD-EC8E-4987-99CE-0366141FEE4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175F6F-5F32-490D-90A3-22762014BF9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23FC60-1189-430B-81FF-05F77420B16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54F9F3-E424-45D3-83E8-E7DD175289A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035AF0-CF57-41D6-B49B-572E6AEB401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538F-954B-46B3-B4B2-91CA2E0F2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0A25-5CF6-4770-826F-7FA1B4A04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687A-5558-459E-A1B8-75BE042F4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A57B-FE9D-4E36-A50E-9BC830E7A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09B1C-6407-484E-8C0F-0D48CD59C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277CA-E076-4885-A71A-9616A5CAAD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476BB-100D-46CA-B0A8-1D8A264C4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41EC1-AB34-4AD2-99E7-867DA5E27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C9E7-8DB0-496A-A811-92360E14B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1571-C2D1-4A6F-8AD7-0C56FE479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ABF3-F220-4F32-A72E-3E0B7B6F5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A3CAC-23AF-4603-917B-BF371E1A7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1D283-19FD-4EAC-95E1-2B9F3209B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ADE25-DCC7-4667-8CB6-2999369AE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83BA186-CE21-48FE-ADCA-619198DCA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xandclement.weebl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362200"/>
            <a:ext cx="6400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dirty="0" smtClean="0">
                <a:solidFill>
                  <a:schemeClr val="tx1"/>
                </a:solidFill>
              </a:rPr>
              <a:t>Welcome to 4</a:t>
            </a:r>
            <a:r>
              <a:rPr lang="en-US" sz="8000" baseline="30000" dirty="0" smtClean="0">
                <a:solidFill>
                  <a:schemeClr val="tx1"/>
                </a:solidFill>
              </a:rPr>
              <a:t>th</a:t>
            </a:r>
            <a:r>
              <a:rPr lang="en-US" sz="8000" dirty="0" smtClean="0">
                <a:solidFill>
                  <a:schemeClr val="tx1"/>
                </a:solidFill>
              </a:rPr>
              <a:t>  Grade!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876800"/>
            <a:ext cx="6032500" cy="3937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2013-2014 Curriculum Night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870700" cy="838200"/>
          </a:xfrm>
        </p:spPr>
        <p:txBody>
          <a:bodyPr/>
          <a:lstStyle/>
          <a:p>
            <a:r>
              <a:rPr lang="en-US" dirty="0" smtClean="0"/>
              <a:t>S.M.A.R.T.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696200" cy="5105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            Introducing </a:t>
            </a:r>
            <a:r>
              <a:rPr lang="en-US" sz="2400" dirty="0"/>
              <a:t>S.M.A.R.T. Time:</a:t>
            </a:r>
          </a:p>
          <a:p>
            <a:pPr>
              <a:buNone/>
            </a:pPr>
            <a:r>
              <a:rPr lang="en-US" sz="2400" dirty="0" smtClean="0"/>
              <a:t>    We </a:t>
            </a:r>
            <a:r>
              <a:rPr lang="en-US" sz="2400" dirty="0"/>
              <a:t>are excited to let you know about a new instructional format </a:t>
            </a:r>
            <a:r>
              <a:rPr lang="en-US" sz="2400" dirty="0" smtClean="0"/>
              <a:t>we began </a:t>
            </a:r>
            <a:r>
              <a:rPr lang="en-US" sz="2400" dirty="0"/>
              <a:t>August 26</a:t>
            </a:r>
            <a:r>
              <a:rPr lang="en-US" sz="2400" baseline="30000" dirty="0"/>
              <a:t>th</a:t>
            </a:r>
            <a:r>
              <a:rPr lang="en-US" sz="2400" dirty="0"/>
              <a:t> called S.M.A.R.T. Time (Students Moving </a:t>
            </a:r>
            <a:r>
              <a:rPr lang="en-US" sz="2400" dirty="0" smtClean="0"/>
              <a:t>Around </a:t>
            </a:r>
            <a:r>
              <a:rPr lang="en-US" sz="2400" dirty="0"/>
              <a:t>Teachers).  S.M.A.R.T. Time is time allotted in the day to master core concepts and elevate learning to the next level.  S.M.A.R.T. Time will occur from 7:45 a.m. to 8:15 daily.  During this time students will review key concepts and/or engage in enrichment activities to further extend their knowledge. </a:t>
            </a:r>
            <a:r>
              <a:rPr lang="en-US" sz="2400" dirty="0" smtClean="0"/>
              <a:t>Students may be with their homeroom teacher or may be working with other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teachers based on their instructional needs.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04995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j01992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152400"/>
            <a:ext cx="1676400" cy="1307330"/>
          </a:xfr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763000" cy="5334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                       Balanced Literacy</a:t>
            </a:r>
          </a:p>
          <a:p>
            <a:pPr>
              <a:buNone/>
            </a:pPr>
            <a:r>
              <a:rPr lang="en-US" sz="2000" b="1" dirty="0" smtClean="0"/>
              <a:t>             Best of both worlds ~ Whole Language and Phonics</a:t>
            </a:r>
          </a:p>
          <a:p>
            <a:pPr>
              <a:buNone/>
            </a:pPr>
            <a:r>
              <a:rPr lang="en-US" sz="2000" b="1" u="sng" dirty="0" smtClean="0"/>
              <a:t>Modeled reading</a:t>
            </a:r>
            <a:endParaRPr lang="en-US" sz="2000" u="sng" dirty="0" smtClean="0"/>
          </a:p>
          <a:p>
            <a:pPr>
              <a:buNone/>
            </a:pPr>
            <a:r>
              <a:rPr lang="en-US" sz="2000" b="1" u="sng" dirty="0" smtClean="0"/>
              <a:t>Guided reading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    Students are put into small groups and the teacher works with each student to help develop the skills they need.</a:t>
            </a:r>
          </a:p>
          <a:p>
            <a:pPr>
              <a:buNone/>
            </a:pPr>
            <a:r>
              <a:rPr lang="en-US" sz="2000" b="1" u="sng" dirty="0" smtClean="0"/>
              <a:t>Shared reading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    The students and teacher read together..</a:t>
            </a:r>
          </a:p>
          <a:p>
            <a:pPr>
              <a:buNone/>
            </a:pPr>
            <a:r>
              <a:rPr lang="en-US" sz="2000" b="1" u="sng" dirty="0" smtClean="0"/>
              <a:t>Independent reading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     The students are allowed to choose the books they want to read. </a:t>
            </a:r>
          </a:p>
          <a:p>
            <a:pPr>
              <a:buNone/>
            </a:pPr>
            <a:r>
              <a:rPr lang="en-US" sz="2000" b="1" u="sng" dirty="0" smtClean="0"/>
              <a:t>Word study</a:t>
            </a:r>
            <a:r>
              <a:rPr lang="en-US" sz="2000" b="1" dirty="0" smtClean="0"/>
              <a:t>  </a:t>
            </a:r>
            <a:r>
              <a:rPr lang="en-US" sz="2000" dirty="0" smtClean="0"/>
              <a:t>(root words, spelling, vocabulary)</a:t>
            </a:r>
            <a:endParaRPr lang="en-US" sz="2000" u="sng" dirty="0" smtClean="0"/>
          </a:p>
          <a:p>
            <a:pPr eaLnBrk="1" hangingPunct="1">
              <a:buNone/>
            </a:pPr>
            <a:r>
              <a:rPr lang="en-US" sz="2000" dirty="0" smtClean="0"/>
              <a:t>Focus on context clues and comprehension - Learn to make inferences</a:t>
            </a:r>
          </a:p>
          <a:p>
            <a:pPr eaLnBrk="1" hangingPunct="1">
              <a:buNone/>
            </a:pPr>
            <a:r>
              <a:rPr lang="en-US" sz="2000" dirty="0" smtClean="0"/>
              <a:t>Expand vocabulary both in verbal and written expression</a:t>
            </a:r>
          </a:p>
          <a:p>
            <a:pPr eaLnBrk="1" hangingPunct="1">
              <a:buNone/>
            </a:pPr>
            <a:r>
              <a:rPr lang="en-US" sz="2000" dirty="0" smtClean="0"/>
              <a:t>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Foster a love of reading!!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Writing Workshop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914400"/>
            <a:ext cx="6096000" cy="5562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Idea development</a:t>
            </a:r>
          </a:p>
          <a:p>
            <a:pPr eaLnBrk="1" hangingPunct="1"/>
            <a:r>
              <a:rPr lang="en-US" sz="2800" dirty="0" smtClean="0"/>
              <a:t>Organization</a:t>
            </a:r>
          </a:p>
          <a:p>
            <a:pPr eaLnBrk="1" hangingPunct="1"/>
            <a:r>
              <a:rPr lang="en-US" sz="2800" dirty="0" smtClean="0"/>
              <a:t>Style</a:t>
            </a:r>
          </a:p>
          <a:p>
            <a:pPr eaLnBrk="1" hangingPunct="1"/>
            <a:r>
              <a:rPr lang="en-US" sz="2800" dirty="0" smtClean="0"/>
              <a:t>Convention</a:t>
            </a:r>
          </a:p>
          <a:p>
            <a:pPr eaLnBrk="1" hangingPunct="1">
              <a:buNone/>
            </a:pPr>
            <a:endParaRPr lang="en-US" sz="2800" b="1" dirty="0" smtClean="0">
              <a:solidFill>
                <a:srgbClr val="0000FF"/>
              </a:solidFill>
            </a:endParaRP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Purposes of Writing</a:t>
            </a:r>
          </a:p>
          <a:p>
            <a:pPr eaLnBrk="1" hangingPunct="1"/>
            <a:r>
              <a:rPr lang="en-US" sz="2800" dirty="0" smtClean="0"/>
              <a:t>To inform</a:t>
            </a:r>
          </a:p>
          <a:p>
            <a:pPr eaLnBrk="1" hangingPunct="1"/>
            <a:r>
              <a:rPr lang="en-US" sz="2800" dirty="0" smtClean="0"/>
              <a:t>To entertain</a:t>
            </a:r>
          </a:p>
          <a:p>
            <a:pPr eaLnBrk="1" hangingPunct="1"/>
            <a:r>
              <a:rPr lang="en-US" sz="2800" dirty="0" smtClean="0"/>
              <a:t>To persuade</a:t>
            </a:r>
          </a:p>
          <a:p>
            <a:pPr eaLnBrk="1" hangingPunct="1"/>
            <a:r>
              <a:rPr lang="en-US" sz="2800" dirty="0" smtClean="0"/>
              <a:t>To respond to literature</a:t>
            </a:r>
          </a:p>
          <a:p>
            <a:pPr algn="ctr" eaLnBrk="1" hangingPunct="1"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12292" name="Picture 7" descr="j02157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143000"/>
            <a:ext cx="1610678" cy="17478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Purposes of Writing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696200" cy="3733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To inform</a:t>
            </a:r>
          </a:p>
          <a:p>
            <a:pPr eaLnBrk="1" hangingPunct="1"/>
            <a:r>
              <a:rPr lang="en-US" sz="4000" dirty="0" smtClean="0"/>
              <a:t>To entertain</a:t>
            </a:r>
          </a:p>
          <a:p>
            <a:pPr eaLnBrk="1" hangingPunct="1"/>
            <a:r>
              <a:rPr lang="en-US" sz="4000" dirty="0" smtClean="0"/>
              <a:t>To persuade</a:t>
            </a:r>
          </a:p>
          <a:p>
            <a:pPr eaLnBrk="1" hangingPunct="1"/>
            <a:r>
              <a:rPr lang="en-US" sz="4000" dirty="0" smtClean="0"/>
              <a:t>To respond to literature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Purposes of Writing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696200" cy="3733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To inform</a:t>
            </a:r>
          </a:p>
          <a:p>
            <a:pPr eaLnBrk="1" hangingPunct="1"/>
            <a:r>
              <a:rPr lang="en-US" sz="4000" dirty="0" smtClean="0"/>
              <a:t>To entertain</a:t>
            </a:r>
          </a:p>
          <a:p>
            <a:pPr eaLnBrk="1" hangingPunct="1"/>
            <a:r>
              <a:rPr lang="en-US" sz="4000" dirty="0" smtClean="0"/>
              <a:t>To persuade</a:t>
            </a:r>
          </a:p>
          <a:p>
            <a:pPr eaLnBrk="1" hangingPunct="1"/>
            <a:r>
              <a:rPr lang="en-US" sz="4000" dirty="0" smtClean="0"/>
              <a:t>To respond to literature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Conventions/Grammar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pPr eaLnBrk="1" hangingPunct="1"/>
            <a:r>
              <a:rPr lang="en-US" smtClean="0"/>
              <a:t>Basic understanding of parts of speech</a:t>
            </a:r>
          </a:p>
          <a:p>
            <a:pPr eaLnBrk="1" hangingPunct="1"/>
            <a:r>
              <a:rPr lang="en-US" smtClean="0"/>
              <a:t>Relationship to the writing process</a:t>
            </a:r>
          </a:p>
          <a:p>
            <a:pPr eaLnBrk="1" hangingPunct="1"/>
            <a:r>
              <a:rPr lang="en-US" smtClean="0"/>
              <a:t>Understanding of how to use appropriate reference materials</a:t>
            </a:r>
          </a:p>
          <a:p>
            <a:pPr eaLnBrk="1" hangingPunct="1"/>
            <a:r>
              <a:rPr lang="en-US" smtClean="0"/>
              <a:t>Use of correct spelling in daily work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rgbClr val="0000FF"/>
                </a:solidFill>
              </a:rPr>
              <a:t>Social Studies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19600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3200" dirty="0" smtClean="0"/>
              <a:t>Content: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3200" dirty="0" smtClean="0"/>
              <a:t>Geography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Native Americans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Exploration in North America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Colonial America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American Revolution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New Nation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Westward Expansion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3200" dirty="0" smtClean="0"/>
              <a:t>Personal Finance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613025" y="525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800" b="1">
              <a:solidFill>
                <a:schemeClr val="accent2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pic>
        <p:nvPicPr>
          <p:cNvPr id="17415" name="Picture 7" descr="j0335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257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9" descr="MCj043961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1600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Health Education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219200"/>
            <a:ext cx="3771900" cy="5181600"/>
          </a:xfrm>
        </p:spPr>
        <p:txBody>
          <a:bodyPr/>
          <a:lstStyle/>
          <a:p>
            <a:r>
              <a:rPr lang="en-US" sz="2800" smtClean="0"/>
              <a:t>School Bus Safety</a:t>
            </a:r>
          </a:p>
          <a:p>
            <a:r>
              <a:rPr lang="en-US" sz="2800" smtClean="0"/>
              <a:t>Safety</a:t>
            </a:r>
          </a:p>
          <a:p>
            <a:r>
              <a:rPr lang="en-US" sz="2800" smtClean="0"/>
              <a:t>Mental Health</a:t>
            </a:r>
          </a:p>
          <a:p>
            <a:r>
              <a:rPr lang="en-US" sz="2800" smtClean="0"/>
              <a:t>Alcohol, Tobacco and Other Drugs</a:t>
            </a:r>
          </a:p>
          <a:p>
            <a:r>
              <a:rPr lang="en-US" sz="2800" smtClean="0"/>
              <a:t>Personal Health and Wellness</a:t>
            </a:r>
          </a:p>
          <a:p>
            <a:r>
              <a:rPr lang="en-US" sz="2800" smtClean="0"/>
              <a:t>Eating Healthy</a:t>
            </a:r>
          </a:p>
          <a:p>
            <a:r>
              <a:rPr lang="en-US" sz="2800" smtClean="0"/>
              <a:t>Violence Prevention</a:t>
            </a:r>
          </a:p>
          <a:p>
            <a:endParaRPr lang="en-US" sz="2800" smtClean="0"/>
          </a:p>
          <a:p>
            <a:endParaRPr lang="en-US" sz="2800" smtClean="0"/>
          </a:p>
        </p:txBody>
      </p:sp>
      <p:pic>
        <p:nvPicPr>
          <p:cNvPr id="18436" name="Picture 7" descr="j02376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6400" y="2057400"/>
            <a:ext cx="2100263" cy="2392363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Technology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371600"/>
            <a:ext cx="7391400" cy="4191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Many technological resources allow us cross-curricular connections with reading, research, and investigating.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Mimios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Computer lab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Classroom computers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Wireless cart laptops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pic>
        <p:nvPicPr>
          <p:cNvPr id="19460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2766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35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Closing Remarks</a:t>
            </a:r>
            <a:r>
              <a:rPr lang="en-US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114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4 Goals for the school year: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* Help students become more independent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* Provide students with the tools to monitor, evaluate, and have ownership over their own learning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* Help students establish good work and study habits at both school and home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* Have students grow as individuals inside and outside the classroom environment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pic>
        <p:nvPicPr>
          <p:cNvPr id="20484" name="Picture 4" descr="j01996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"/>
            <a:ext cx="9128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1996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9128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6324600" cy="762000"/>
          </a:xfrm>
        </p:spPr>
        <p:txBody>
          <a:bodyPr/>
          <a:lstStyle/>
          <a:p>
            <a:r>
              <a:rPr lang="en-US" dirty="0" smtClean="0"/>
              <a:t>About Mrs. Cox</a:t>
            </a:r>
          </a:p>
        </p:txBody>
      </p:sp>
      <p:pic>
        <p:nvPicPr>
          <p:cNvPr id="1026" name="Picture 2" descr="C:\Users\Terri\Pictures\2012 Pics\August\P10506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09800"/>
            <a:ext cx="2343150" cy="3124200"/>
          </a:xfrm>
          <a:prstGeom prst="rect">
            <a:avLst/>
          </a:prstGeom>
          <a:noFill/>
        </p:spPr>
      </p:pic>
      <p:pic>
        <p:nvPicPr>
          <p:cNvPr id="1028" name="Picture 4" descr="http://ts2.mm.bing.net/th?id=H.456935669989441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05200"/>
            <a:ext cx="2146300" cy="1609725"/>
          </a:xfrm>
          <a:prstGeom prst="rect">
            <a:avLst/>
          </a:prstGeom>
          <a:noFill/>
        </p:spPr>
      </p:pic>
      <p:pic>
        <p:nvPicPr>
          <p:cNvPr id="1030" name="Picture 6" descr="http://ts3.mm.bing.net/th?id=H.4989365815017686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905000"/>
            <a:ext cx="1562100" cy="1562100"/>
          </a:xfrm>
          <a:prstGeom prst="rect">
            <a:avLst/>
          </a:prstGeom>
          <a:noFill/>
        </p:spPr>
      </p:pic>
      <p:pic>
        <p:nvPicPr>
          <p:cNvPr id="1032" name="Picture 8" descr="https://sphotos-a-atl.xx.fbcdn.net/hphotos-ash4/217738_209171692439765_4386365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209800"/>
            <a:ext cx="3606800" cy="27051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r>
              <a:rPr lang="en-US" dirty="0" smtClean="0"/>
              <a:t>School Policies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Refer to the student handbook for various policies and procedures 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Attendance (notes within 3 days – cannot accept email)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Birthdays (treats can be shared in the classroom, no invitations passed out at school)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Transportation (send written note for changes)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Medication (must be taken in clinic with a note)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Cafeteria (no outside fast food or soda)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We </a:t>
            </a:r>
            <a:r>
              <a:rPr lang="en-US" sz="2400" dirty="0" smtClean="0">
                <a:latin typeface="Garamond" pitchFamily="18" charset="0"/>
              </a:rPr>
              <a:t>have intruder, fire, tornado and bomb drills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1295400"/>
            <a:ext cx="5257800" cy="1447800"/>
          </a:xfrm>
        </p:spPr>
        <p:txBody>
          <a:bodyPr/>
          <a:lstStyle/>
          <a:p>
            <a:r>
              <a:rPr lang="en-US" sz="8000" dirty="0" smtClean="0"/>
              <a:t>Safety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</p:spPr>
        <p:txBody>
          <a:bodyPr/>
          <a:lstStyle/>
          <a:p>
            <a:r>
              <a:rPr lang="en-US" b="1" dirty="0" smtClean="0"/>
              <a:t>If you would like to come in on WRAD or to volunteer in the classroom you need to: </a:t>
            </a:r>
          </a:p>
          <a:p>
            <a:pPr marL="514350" indent="-514350" algn="l">
              <a:buAutoNum type="arabicPeriod"/>
            </a:pPr>
            <a:r>
              <a:rPr lang="en-US" b="1" dirty="0"/>
              <a:t>F</a:t>
            </a:r>
            <a:r>
              <a:rPr lang="en-US" b="1" dirty="0" smtClean="0"/>
              <a:t>ill out the volunteer safety information form. </a:t>
            </a:r>
          </a:p>
          <a:p>
            <a:pPr marL="514350" indent="-514350" algn="l">
              <a:buAutoNum type="arabicPeriod"/>
            </a:pPr>
            <a:r>
              <a:rPr lang="en-US" b="1" dirty="0"/>
              <a:t>W</a:t>
            </a:r>
            <a:r>
              <a:rPr lang="en-US" b="1" dirty="0" smtClean="0"/>
              <a:t>atch the video and print the completion form.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Turn in a copy of your drivers license. </a:t>
            </a:r>
          </a:p>
          <a:p>
            <a:pPr algn="l"/>
            <a:endParaRPr lang="en-US" b="1" dirty="0"/>
          </a:p>
          <a:p>
            <a:r>
              <a:rPr lang="en-US" b="1" dirty="0" smtClean="0"/>
              <a:t>V</a:t>
            </a:r>
            <a:r>
              <a:rPr lang="en-US" sz="2400" b="1" dirty="0" smtClean="0">
                <a:solidFill>
                  <a:srgbClr val="000000"/>
                </a:solidFill>
              </a:rPr>
              <a:t>isitors </a:t>
            </a:r>
            <a:r>
              <a:rPr lang="en-US" sz="2400" b="1" dirty="0">
                <a:solidFill>
                  <a:srgbClr val="000000"/>
                </a:solidFill>
              </a:rPr>
              <a:t>must enter through the </a:t>
            </a:r>
            <a:r>
              <a:rPr lang="en-US" sz="2400" b="1" u="sng" dirty="0">
                <a:solidFill>
                  <a:srgbClr val="000000"/>
                </a:solidFill>
              </a:rPr>
              <a:t>front office door </a:t>
            </a:r>
            <a:r>
              <a:rPr lang="en-US" sz="2400" b="1" dirty="0">
                <a:solidFill>
                  <a:srgbClr val="000000"/>
                </a:solidFill>
              </a:rPr>
              <a:t>and sign-in at the front </a:t>
            </a:r>
            <a:r>
              <a:rPr lang="en-US" sz="2400" b="1" dirty="0" smtClean="0">
                <a:solidFill>
                  <a:srgbClr val="000000"/>
                </a:solidFill>
              </a:rPr>
              <a:t>office.</a:t>
            </a:r>
            <a:endParaRPr lang="en-US" sz="2400" b="1" dirty="0">
              <a:solidFill>
                <a:srgbClr val="000000"/>
              </a:solidFill>
            </a:endParaRPr>
          </a:p>
          <a:p>
            <a:pPr algn="l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384353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870700" cy="609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Fourth Grade Philosophy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I hear and I forget.  I see and I remember.  I do and I understand  -Author unknown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4"/>
                </a:solidFill>
              </a:rPr>
              <a:t>Together, we believe that children learn most efficiently in a comfortable environment, through active learning, with cross-curricular connections. We incorporate these ideals into our daily classroom lessons and routines.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Fourth Grade Procedures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486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GOAL: for students to become more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solidFill>
                  <a:schemeClr val="tx2"/>
                </a:solidFill>
              </a:rPr>
              <a:t>independent</a:t>
            </a:r>
            <a:r>
              <a:rPr lang="en-US" sz="2400" dirty="0" smtClean="0">
                <a:solidFill>
                  <a:schemeClr val="tx2"/>
                </a:solidFill>
              </a:rPr>
              <a:t> &amp; </a:t>
            </a:r>
            <a:r>
              <a:rPr lang="en-US" sz="2400" u="sng" dirty="0" smtClean="0">
                <a:solidFill>
                  <a:schemeClr val="tx2"/>
                </a:solidFill>
              </a:rPr>
              <a:t>responsible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    -  Signed papers on Friday ( alternate subject areas)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Binder (learning how to be organized)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Tests and Projects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Dates written in agenda at least three days in advance</a:t>
            </a:r>
            <a:r>
              <a:rPr lang="en-US" sz="2000" dirty="0" smtClean="0"/>
              <a:t>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Homework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Written in agenda (signed by parent every night until winter break)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Assigned daily  (Mon – </a:t>
            </a:r>
            <a:r>
              <a:rPr lang="en-US" dirty="0" err="1" smtClean="0"/>
              <a:t>Thur</a:t>
            </a:r>
            <a:r>
              <a:rPr lang="en-US" dirty="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Homework should be completed in 40-50 minutes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dirty="0" smtClean="0"/>
              <a:t>   (which includes 20 minutes of reading)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6870700" cy="60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Grading Policies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534400" cy="5334000"/>
          </a:xfrm>
        </p:spPr>
        <p:txBody>
          <a:bodyPr/>
          <a:lstStyle/>
          <a:p>
            <a:pPr indent="-457200" eaLnBrk="1" hangingPunct="1">
              <a:buFontTx/>
              <a:buNone/>
              <a:defRPr/>
            </a:pPr>
            <a:r>
              <a:rPr lang="en-US" sz="2400" dirty="0" smtClean="0"/>
              <a:t>               Numerical grades are used on report cards</a:t>
            </a:r>
          </a:p>
          <a:p>
            <a:pPr indent="-457200" eaLnBrk="1" hangingPunct="1">
              <a:buNone/>
              <a:defRPr/>
            </a:pPr>
            <a:endParaRPr lang="en-US" sz="2400" dirty="0" smtClean="0"/>
          </a:p>
          <a:p>
            <a:pPr indent="-457200" eaLnBrk="1" hangingPunct="1">
              <a:buNone/>
              <a:defRPr/>
            </a:pPr>
            <a:r>
              <a:rPr lang="en-US" sz="2400" dirty="0" smtClean="0"/>
              <a:t>	On-level students will be offered recovery for failing grades on summative assessments (tests) in order for them to achieve a maximum grade of 70%</a:t>
            </a:r>
          </a:p>
          <a:p>
            <a:pPr indent="-457200" eaLnBrk="1" hangingPunct="1">
              <a:buNone/>
              <a:defRPr/>
            </a:pPr>
            <a:endParaRPr lang="en-US" sz="2400" dirty="0" smtClean="0"/>
          </a:p>
          <a:p>
            <a:pPr indent="-457200" eaLnBrk="1" hangingPunct="1">
              <a:buNone/>
              <a:defRPr/>
            </a:pPr>
            <a:r>
              <a:rPr lang="en-US" sz="2400" dirty="0" smtClean="0"/>
              <a:t>	Advanced and Accelerated students </a:t>
            </a:r>
            <a:r>
              <a:rPr lang="en-US" sz="2400" u="sng" dirty="0" smtClean="0"/>
              <a:t>will not </a:t>
            </a:r>
            <a:r>
              <a:rPr lang="en-US" sz="2400" dirty="0" smtClean="0"/>
              <a:t>be offered  grade recovery per Fulton County policy</a:t>
            </a:r>
          </a:p>
          <a:p>
            <a:pPr indent="-457200" eaLnBrk="1" hangingPunct="1">
              <a:buNone/>
              <a:defRPr/>
            </a:pPr>
            <a:endParaRPr lang="en-US" sz="2400" dirty="0" smtClean="0"/>
          </a:p>
          <a:p>
            <a:pPr indent="-457200" eaLnBrk="1" hangingPunct="1">
              <a:buNone/>
              <a:defRPr/>
            </a:pPr>
            <a:r>
              <a:rPr lang="en-US" sz="2400" dirty="0" smtClean="0"/>
              <a:t>	Grade categories and weights ( for all subjects)</a:t>
            </a:r>
          </a:p>
          <a:p>
            <a:pPr indent="-457200" eaLnBrk="1" hangingPunct="1">
              <a:buNone/>
              <a:defRPr/>
            </a:pPr>
            <a:r>
              <a:rPr lang="en-US" sz="2400" dirty="0" smtClean="0"/>
              <a:t>            10% Homework / 10% Class work/ 20% Quizzes</a:t>
            </a:r>
          </a:p>
          <a:p>
            <a:pPr indent="-457200" eaLnBrk="1" hangingPunct="1">
              <a:buFontTx/>
              <a:buNone/>
              <a:defRPr/>
            </a:pPr>
            <a:r>
              <a:rPr lang="en-US" sz="2400" dirty="0" smtClean="0"/>
              <a:t>                     20% Projects/ Unit Assessments 40%</a:t>
            </a:r>
          </a:p>
          <a:p>
            <a:pPr indent="-457200" eaLnBrk="1" hangingPunct="1">
              <a:defRPr/>
            </a:pPr>
            <a:endParaRPr lang="en-US" sz="2400" dirty="0" smtClean="0"/>
          </a:p>
          <a:p>
            <a:pPr indent="-457200" eaLnBrk="1" hangingPunct="1"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u="sng" dirty="0" smtClean="0"/>
          </a:p>
          <a:p>
            <a:pPr>
              <a:buFontTx/>
              <a:buNone/>
              <a:defRPr/>
            </a:pPr>
            <a:r>
              <a:rPr lang="en-US" sz="1600" dirty="0" smtClean="0"/>
              <a:t>	</a:t>
            </a:r>
          </a:p>
          <a:p>
            <a:pPr>
              <a:buFontTx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-10946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 eaLnBrk="0" hangingPunct="0">
              <a:defRPr/>
            </a:pPr>
            <a:endParaRPr lang="en-US" sz="1200" dirty="0">
              <a:latin typeface="Century Gothic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4000" b="1" dirty="0">
                <a:latin typeface="+mn-lt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+mn-lt"/>
                <a:cs typeface="Times New Roman" pitchFamily="18" charset="0"/>
              </a:rPr>
              <a:t>Discipline </a:t>
            </a:r>
            <a:endParaRPr lang="en-US" sz="4000" b="1" dirty="0">
              <a:latin typeface="+mn-lt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sz="4000" b="1" dirty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200" dirty="0">
                <a:latin typeface="+mn-lt"/>
                <a:cs typeface="Times New Roman" pitchFamily="18" charset="0"/>
              </a:rPr>
              <a:t>	</a:t>
            </a:r>
            <a:r>
              <a:rPr lang="en-US" sz="3200" dirty="0">
                <a:latin typeface="+mn-lt"/>
                <a:cs typeface="Times New Roman" pitchFamily="18" charset="0"/>
              </a:rPr>
              <a:t>Step 1:  Verbal </a:t>
            </a:r>
            <a:r>
              <a:rPr lang="en-US" sz="3200" dirty="0" smtClean="0">
                <a:latin typeface="+mn-lt"/>
                <a:cs typeface="Times New Roman" pitchFamily="18" charset="0"/>
              </a:rPr>
              <a:t>reminder</a:t>
            </a:r>
            <a:endParaRPr lang="en-US" sz="3200" dirty="0">
              <a:latin typeface="+mn-lt"/>
            </a:endParaRPr>
          </a:p>
          <a:p>
            <a:pPr eaLnBrk="0" hangingPunct="0">
              <a:defRPr/>
            </a:pPr>
            <a:r>
              <a:rPr lang="en-US" sz="3200" dirty="0">
                <a:latin typeface="+mn-lt"/>
                <a:cs typeface="Times New Roman" pitchFamily="18" charset="0"/>
              </a:rPr>
              <a:t>	Step 2:  </a:t>
            </a:r>
            <a:r>
              <a:rPr lang="en-US" sz="3200" dirty="0" smtClean="0">
                <a:latin typeface="+mn-lt"/>
                <a:cs typeface="Times New Roman" pitchFamily="18" charset="0"/>
              </a:rPr>
              <a:t>Sign folder</a:t>
            </a:r>
            <a:endParaRPr lang="en-US" sz="3200" dirty="0">
              <a:latin typeface="+mn-lt"/>
            </a:endParaRPr>
          </a:p>
          <a:p>
            <a:pPr eaLnBrk="0" hangingPunct="0">
              <a:defRPr/>
            </a:pPr>
            <a:r>
              <a:rPr lang="en-US" sz="3200" dirty="0">
                <a:latin typeface="+mn-lt"/>
                <a:cs typeface="Times New Roman" pitchFamily="18" charset="0"/>
              </a:rPr>
              <a:t>	Step 3:  Lunch alone</a:t>
            </a:r>
            <a:endParaRPr lang="en-US" sz="3200" dirty="0">
              <a:latin typeface="+mn-lt"/>
            </a:endParaRPr>
          </a:p>
          <a:p>
            <a:pPr eaLnBrk="0" hangingPunct="0">
              <a:defRPr/>
            </a:pPr>
            <a:r>
              <a:rPr lang="en-US" sz="3200" dirty="0">
                <a:latin typeface="+mn-lt"/>
                <a:cs typeface="Times New Roman" pitchFamily="18" charset="0"/>
              </a:rPr>
              <a:t>        Step 4:</a:t>
            </a:r>
            <a:r>
              <a:rPr lang="en-US" sz="3200" dirty="0">
                <a:cs typeface="Times New Roman" pitchFamily="18" charset="0"/>
              </a:rPr>
              <a:t> Action Plan filled out – copy sent 		      for parents to sign </a:t>
            </a:r>
            <a:endParaRPr lang="en-US" sz="3200" dirty="0">
              <a:latin typeface="+mn-lt"/>
            </a:endParaRPr>
          </a:p>
          <a:p>
            <a:pPr eaLnBrk="0" hangingPunct="0">
              <a:defRPr/>
            </a:pPr>
            <a:r>
              <a:rPr lang="en-US" sz="3200" dirty="0">
                <a:latin typeface="+mn-lt"/>
                <a:cs typeface="Times New Roman" pitchFamily="18" charset="0"/>
              </a:rPr>
              <a:t>        Step 5:  Office referral</a:t>
            </a:r>
          </a:p>
          <a:p>
            <a:pPr eaLnBrk="0" hangingPunct="0">
              <a:defRPr/>
            </a:pPr>
            <a:endParaRPr lang="en-US" sz="3200" dirty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3200" dirty="0">
                <a:latin typeface="+mn-lt"/>
                <a:cs typeface="Times New Roman" pitchFamily="18" charset="0"/>
              </a:rPr>
              <a:t>           * </a:t>
            </a:r>
            <a:r>
              <a:rPr lang="en-US" sz="3200" dirty="0" smtClean="0">
                <a:latin typeface="+mn-lt"/>
                <a:cs typeface="Times New Roman" pitchFamily="18" charset="0"/>
              </a:rPr>
              <a:t>Owl Eggs &amp; Brownie Points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870700" cy="1600200"/>
          </a:xfrm>
        </p:spPr>
        <p:txBody>
          <a:bodyPr/>
          <a:lstStyle/>
          <a:p>
            <a:pPr eaLnBrk="1" hangingPunct="1"/>
            <a:r>
              <a:rPr lang="en-US" smtClean="0"/>
              <a:t>Don’t Forget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962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Please send a healthy snack each day</a:t>
            </a:r>
          </a:p>
          <a:p>
            <a:pPr eaLnBrk="1" hangingPunct="1"/>
            <a:r>
              <a:rPr lang="en-US" sz="2400" dirty="0" smtClean="0"/>
              <a:t>Please be on time-the first bell rings at 7:10 and the tardy bell is at </a:t>
            </a:r>
            <a:r>
              <a:rPr lang="en-US" sz="2400" b="1" u="sng" dirty="0" smtClean="0">
                <a:solidFill>
                  <a:srgbClr val="FF0000"/>
                </a:solidFill>
              </a:rPr>
              <a:t>7:40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Please remember to sign up for a conference with your </a:t>
            </a:r>
            <a:r>
              <a:rPr lang="en-US" sz="2400" b="1" dirty="0" smtClean="0"/>
              <a:t>homeroom teacher</a:t>
            </a:r>
            <a:r>
              <a:rPr lang="en-US" sz="2400" dirty="0" smtClean="0"/>
              <a:t>!</a:t>
            </a:r>
          </a:p>
          <a:p>
            <a:pPr eaLnBrk="1" hangingPunct="1"/>
            <a:r>
              <a:rPr lang="en-US" sz="2400" dirty="0" smtClean="0"/>
              <a:t>If you need to contact me, please e-mail me and I will respond within 24 hours</a:t>
            </a:r>
          </a:p>
          <a:p>
            <a:pPr eaLnBrk="1" hangingPunct="1"/>
            <a:r>
              <a:rPr lang="en-US" sz="2400" dirty="0" smtClean="0"/>
              <a:t>Visit our team website </a:t>
            </a:r>
          </a:p>
          <a:p>
            <a:pPr eaLnBrk="1" hangingPunct="1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3"/>
              </a:rPr>
              <a:t>http://coxandclement.weebly.com/</a:t>
            </a: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4230</TotalTime>
  <Words>706</Words>
  <Application>Microsoft Office PowerPoint</Application>
  <PresentationFormat>On-screen Show (4:3)</PresentationFormat>
  <Paragraphs>157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Crayons</vt:lpstr>
      <vt:lpstr>Welcome to 4th  Grade!</vt:lpstr>
      <vt:lpstr>About Mrs. Cox</vt:lpstr>
      <vt:lpstr>School Policies</vt:lpstr>
      <vt:lpstr>Safety</vt:lpstr>
      <vt:lpstr>Fourth Grade Philosophy</vt:lpstr>
      <vt:lpstr>Fourth Grade Procedures</vt:lpstr>
      <vt:lpstr>Grading Policies </vt:lpstr>
      <vt:lpstr>PowerPoint Presentation</vt:lpstr>
      <vt:lpstr>Don’t Forget</vt:lpstr>
      <vt:lpstr>S.M.A.R.T.</vt:lpstr>
      <vt:lpstr>Reading</vt:lpstr>
      <vt:lpstr>Writing Workshop</vt:lpstr>
      <vt:lpstr>Purposes of Writing</vt:lpstr>
      <vt:lpstr>Purposes of Writing</vt:lpstr>
      <vt:lpstr>Conventions/Grammar</vt:lpstr>
      <vt:lpstr>       Social Studies</vt:lpstr>
      <vt:lpstr>Health Education </vt:lpstr>
      <vt:lpstr>Technology</vt:lpstr>
      <vt:lpstr>Closing Remarks 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3rd Grade!</dc:title>
  <dc:creator>dunns2</dc:creator>
  <cp:lastModifiedBy>coxT1</cp:lastModifiedBy>
  <cp:revision>141</cp:revision>
  <dcterms:created xsi:type="dcterms:W3CDTF">2006-08-26T15:05:40Z</dcterms:created>
  <dcterms:modified xsi:type="dcterms:W3CDTF">2013-08-27T21:03:57Z</dcterms:modified>
</cp:coreProperties>
</file>